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autoCompressPictures="0">
  <p:sldMasterIdLst>
    <p:sldMasterId id="2147483992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60" r:id="rId4"/>
    <p:sldId id="265" r:id="rId5"/>
    <p:sldId id="267" r:id="rId6"/>
    <p:sldId id="266" r:id="rId7"/>
    <p:sldId id="26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613"/>
    <p:restoredTop sz="94689"/>
  </p:normalViewPr>
  <p:slideViewPr>
    <p:cSldViewPr snapToGrid="0" snapToObjects="1">
      <p:cViewPr varScale="1">
        <p:scale>
          <a:sx n="78" d="100"/>
          <a:sy n="78" d="100"/>
        </p:scale>
        <p:origin x="176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177E1F-59C2-FA4B-99D1-C22832E72F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BDBCB1-6D3E-A044-BF92-A34E3017040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36BF47-1AE7-DD42-82A1-A1F6F57EBD7E}" type="datetimeFigureOut">
              <a:rPr lang="en-US" smtClean="0"/>
              <a:t>1/17/20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4DDF07-8F57-E642-AB4E-B7607D7D17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8F9A96-3F8A-8C49-92A9-DBC460F315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B5AD6-741C-2F46-8682-19C24BF3C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0426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2.jpe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FABEAB-C767-CA45-A353-7A4008C684B2}" type="datetimeFigureOut">
              <a:rPr lang="en-US" smtClean="0"/>
              <a:t>1/17/20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BE12EF-85EA-534A-8214-27961B4EE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656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7B1CBEE-65C7-6740-9696-0521D60643B8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4591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93A8F-1E26-A34F-A35E-BA0307F28965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284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4E4FA-65DD-4449-8001-1849D2732D27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836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80042-6418-D74E-A49D-B8443398D583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577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E555-F915-994F-9649-23BCA02D25D0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777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7BFCA-3C12-444F-9FAB-44AED69C14C3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71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B277-CC3B-974D-879D-4363AB7ACAC3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655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A4A05-FDC2-4D44-9312-2FE1D65B085B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910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1EAB-196F-2D46-A1C3-454F6B7B81A7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2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59CD4-0FF7-2E4F-AC63-B759EEF66E7D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F0A73-443E-3044-82A9-97FC5DB338E6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3010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DC672EAC-7B75-A34F-AB9A-95C593411319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560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zillow.com/zestimate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www.zillow.com/zestimate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://jse.amstat.org/v19n3/decock/DataDocumentation.tx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963A0D5-BF5E-D644-B91C-D4F601E9AF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Anthony </a:t>
            </a:r>
            <a:r>
              <a:rPr lang="en-US" dirty="0" err="1"/>
              <a:t>Lucci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3EDBC8-BBCE-6A44-B762-F458D1F14B02}"/>
              </a:ext>
            </a:extLst>
          </p:cNvPr>
          <p:cNvSpPr txBox="1"/>
          <p:nvPr/>
        </p:nvSpPr>
        <p:spPr>
          <a:xfrm>
            <a:off x="122663" y="2352907"/>
            <a:ext cx="82630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</a:rPr>
              <a:t>Predicting Home Sale Prices in Ames, 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403C7-8159-1C46-A55A-018F78E82E33}"/>
              </a:ext>
            </a:extLst>
          </p:cNvPr>
          <p:cNvSpPr txBox="1"/>
          <p:nvPr/>
        </p:nvSpPr>
        <p:spPr>
          <a:xfrm>
            <a:off x="446049" y="5430644"/>
            <a:ext cx="7939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Presented to the Iowa Quantitative REIT</a:t>
            </a:r>
          </a:p>
        </p:txBody>
      </p:sp>
    </p:spTree>
    <p:extLst>
      <p:ext uri="{BB962C8B-B14F-4D97-AF65-F5344CB8AC3E}">
        <p14:creationId xmlns:p14="http://schemas.microsoft.com/office/powerpoint/2010/main" val="964644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51"/>
    </mc:Choice>
    <mc:Fallback xmlns="">
      <p:transition spd="slow" advTm="1865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1BFF6-F628-4C4E-8B0F-9B8A23A5A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Executive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EADE1-4628-F342-987D-F2EFAF34C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084832"/>
            <a:ext cx="5733511" cy="431596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/>
              <a:t>Competitive Intel – Zillow Zestimate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Ames Assessor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Modeling Sale Prices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MLR Model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MLR Model 2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286C07-9411-084D-8C40-6E94443C7E5B}"/>
              </a:ext>
            </a:extLst>
          </p:cNvPr>
          <p:cNvSpPr txBox="1"/>
          <p:nvPr/>
        </p:nvSpPr>
        <p:spPr>
          <a:xfrm>
            <a:off x="5014137" y="6479178"/>
            <a:ext cx="58672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aseline="30000" dirty="0"/>
              <a:t>1</a:t>
            </a:r>
            <a:r>
              <a:rPr lang="en-US" sz="1000" dirty="0"/>
              <a:t>Source: </a:t>
            </a:r>
            <a:r>
              <a:rPr lang="en-US" sz="1000" dirty="0">
                <a:hlinkClick r:id="rId2"/>
              </a:rPr>
              <a:t>https://www.zillow.com/zestimate/</a:t>
            </a:r>
            <a:endParaRPr lang="en-US" sz="10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8B9405F-227B-354F-A3D7-751672F4F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096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447"/>
    </mc:Choice>
    <mc:Fallback xmlns="">
      <p:transition spd="slow" advTm="5644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1BFF6-F628-4C4E-8B0F-9B8A23A5A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Competitive intel – Zillow Zestimate</a:t>
            </a:r>
            <a:r>
              <a:rPr lang="en-US" baseline="30000" dirty="0"/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EADE1-4628-F342-987D-F2EFAF34C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780" y="2084832"/>
            <a:ext cx="4273357" cy="431596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Sale price prediction model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Consumes data about: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Home details (</a:t>
            </a:r>
            <a:r>
              <a:rPr lang="en-US" sz="2000" dirty="0" err="1"/>
              <a:t>sq</a:t>
            </a:r>
            <a:r>
              <a:rPr lang="en-US" sz="2000" dirty="0"/>
              <a:t> ft, baths, etc.)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Unique features (marble counters)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On-market data (comparable homes)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Off-market data (tax assessments)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Median prediction error for 15.1k Iowa homes: 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+/- 1.7%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57027CD-1588-7C43-B086-84ECF6FB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97226-D76D-2848-8B48-BD9A91DA0DA3}"/>
              </a:ext>
            </a:extLst>
          </p:cNvPr>
          <p:cNvSpPr txBox="1"/>
          <p:nvPr/>
        </p:nvSpPr>
        <p:spPr>
          <a:xfrm>
            <a:off x="5014137" y="6479178"/>
            <a:ext cx="58672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aseline="30000" dirty="0"/>
              <a:t>1</a:t>
            </a:r>
            <a:r>
              <a:rPr lang="en-US" sz="1000" dirty="0"/>
              <a:t>Source: </a:t>
            </a:r>
            <a:r>
              <a:rPr lang="en-US" sz="1000" dirty="0">
                <a:hlinkClick r:id="rId2"/>
              </a:rPr>
              <a:t>https://www.zillow.com/zestimate/</a:t>
            </a:r>
            <a:endParaRPr lang="en-US" sz="1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3765A4-8703-8D4B-BA0F-70A30FAC43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137" y="1862750"/>
            <a:ext cx="7026006" cy="4410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4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527"/>
    </mc:Choice>
    <mc:Fallback xmlns="">
      <p:transition spd="slow" advTm="4852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1BFF6-F628-4C4E-8B0F-9B8A23A5A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Ames Assessor data</a:t>
            </a:r>
            <a:r>
              <a:rPr lang="en-US" baseline="30000" dirty="0"/>
              <a:t>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EADE1-4628-F342-987D-F2EFAF34C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780" y="2084832"/>
            <a:ext cx="4273357" cy="431596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2006-2010 rigorous dataset compiled about home sales in Ames by city tax assessor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Includes expert appraisals of home quality that Zillow does not have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Could become basis for proprietary Ames pricing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Quality appraisals are most correlated to sale price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57027CD-1588-7C43-B086-84ECF6FB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897226-D76D-2848-8B48-BD9A91DA0DA3}"/>
              </a:ext>
            </a:extLst>
          </p:cNvPr>
          <p:cNvSpPr txBox="1"/>
          <p:nvPr/>
        </p:nvSpPr>
        <p:spPr>
          <a:xfrm>
            <a:off x="5014137" y="6479178"/>
            <a:ext cx="58672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aseline="30000" dirty="0"/>
              <a:t>2</a:t>
            </a:r>
            <a:r>
              <a:rPr lang="en-US" sz="1000" dirty="0"/>
              <a:t>Source:</a:t>
            </a:r>
            <a:r>
              <a:rPr lang="en-US" sz="1000" dirty="0">
                <a:hlinkClick r:id="rId2"/>
              </a:rPr>
              <a:t> http://jse.amstat.org/v19n3/decock/DataDocumentation.txt</a:t>
            </a:r>
            <a:endParaRPr lang="en-US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48E256-96DF-E54E-A729-9D82A9915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143" y="1597306"/>
            <a:ext cx="7203838" cy="488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84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527"/>
    </mc:Choice>
    <mc:Fallback xmlns="">
      <p:transition spd="slow" advTm="4852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1BFF6-F628-4C4E-8B0F-9B8A23A5A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Modeling sale prices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EADE1-4628-F342-987D-F2EFAF34C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7190" y="1915013"/>
            <a:ext cx="5486399" cy="1344168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Sale prices are not normally distributed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Kurtosis of price: 3,266,686,167,992,558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531ACC1-EE56-BF4A-B02E-8C04AC02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4A288A-9F26-2145-A6E6-5A3AD4400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179" y="3025464"/>
            <a:ext cx="5105400" cy="3505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C6D95C-2BF5-3F40-A1FE-2B1A3B26E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5959" y="3035236"/>
            <a:ext cx="5486399" cy="34798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51C7E82-EAD6-3640-9136-4AA8F4BABDBD}"/>
              </a:ext>
            </a:extLst>
          </p:cNvPr>
          <p:cNvSpPr txBox="1">
            <a:spLocks/>
          </p:cNvSpPr>
          <p:nvPr/>
        </p:nvSpPr>
        <p:spPr>
          <a:xfrm>
            <a:off x="6631024" y="1902523"/>
            <a:ext cx="5486399" cy="1344168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The log of sale price is less fat-tailed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Kurtosis of log(price): -2.66</a:t>
            </a:r>
          </a:p>
        </p:txBody>
      </p:sp>
    </p:spTree>
    <p:extLst>
      <p:ext uri="{BB962C8B-B14F-4D97-AF65-F5344CB8AC3E}">
        <p14:creationId xmlns:p14="http://schemas.microsoft.com/office/powerpoint/2010/main" val="36041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789"/>
    </mc:Choice>
    <mc:Fallback xmlns="">
      <p:transition spd="slow" advTm="4578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1BFF6-F628-4C4E-8B0F-9B8A23A5A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MLR Model 1: Continuous Variables Only</a:t>
            </a:r>
            <a:endParaRPr lang="en-US" baseline="30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EADE1-4628-F342-987D-F2EFAF34C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780" y="2084832"/>
            <a:ext cx="4903114" cy="431596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Used top 10 continuous variables most correlated with log(</a:t>
            </a:r>
            <a:r>
              <a:rPr lang="en-US" sz="2400" dirty="0" err="1"/>
              <a:t>SalePrice</a:t>
            </a:r>
            <a:r>
              <a:rPr lang="en-US" sz="24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Train R</a:t>
            </a:r>
            <a:r>
              <a:rPr lang="en-US" sz="2400" baseline="30000" dirty="0"/>
              <a:t>2</a:t>
            </a:r>
            <a:r>
              <a:rPr lang="en-US" sz="2400" dirty="0"/>
              <a:t>: 0.8066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Test R</a:t>
            </a:r>
            <a:r>
              <a:rPr lang="en-US" sz="2400" baseline="30000" dirty="0"/>
              <a:t>2</a:t>
            </a:r>
            <a:r>
              <a:rPr lang="en-US" sz="2400" dirty="0"/>
              <a:t>: 0.8509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RMSE: $40,088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Significant variables: 9 out of 10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P-value &lt; 0.05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“Exterior Quality” was the second most correlated to price, but insignificant because of cross-correlation with “Overall Quality”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57027CD-1588-7C43-B086-84ECF6FB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0A5B58-A000-0A46-8199-E1E08B1A6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894" y="1838119"/>
            <a:ext cx="6317008" cy="431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80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527"/>
    </mc:Choice>
    <mc:Fallback xmlns="">
      <p:transition spd="slow" advTm="4852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1BFF6-F628-4C4E-8B0F-9B8A23A5A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MLR Model 2: Continuous + Dummies</a:t>
            </a:r>
            <a:endParaRPr lang="en-US" baseline="30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EADE1-4628-F342-987D-F2EFAF34C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780" y="2084832"/>
            <a:ext cx="4903114" cy="4315968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Used top 10 continuous variables most correlated with log(</a:t>
            </a:r>
            <a:r>
              <a:rPr lang="en-US" sz="2400" dirty="0" err="1"/>
              <a:t>SalePrice</a:t>
            </a:r>
            <a:r>
              <a:rPr lang="en-US" sz="24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Train R</a:t>
            </a:r>
            <a:r>
              <a:rPr lang="en-US" sz="2400" baseline="30000" dirty="0"/>
              <a:t>2</a:t>
            </a:r>
            <a:r>
              <a:rPr lang="en-US" sz="2400" dirty="0"/>
              <a:t>: 0.8374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Test R</a:t>
            </a:r>
            <a:r>
              <a:rPr lang="en-US" sz="2400" baseline="30000" dirty="0"/>
              <a:t>2</a:t>
            </a:r>
            <a:r>
              <a:rPr lang="en-US" sz="2400" dirty="0"/>
              <a:t>: 0.8693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RMSE: $32,705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Sig. Continuous variables: 9 out of 10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P-value &lt; 0.05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Added in “Year </a:t>
            </a:r>
            <a:r>
              <a:rPr lang="en-US" sz="2000" dirty="0" err="1"/>
              <a:t>Remod</a:t>
            </a:r>
            <a:r>
              <a:rPr lang="en-US" sz="2000" dirty="0"/>
              <a:t>/Add” in place of “Exterior Quality” … was significant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Sig. Dummy variables: 12 out of 27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P-value &lt; 0.05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57027CD-1588-7C43-B086-84ECF6FBD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0A5B58-A000-0A46-8199-E1E08B1A6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894" y="1838119"/>
            <a:ext cx="6317008" cy="431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63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527"/>
    </mc:Choice>
    <mc:Fallback xmlns="">
      <p:transition spd="slow" advTm="48527"/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{DF0CD91E-EFC1-964B-BA2D-3B43684E484E}tf10001061</Template>
  <TotalTime>288</TotalTime>
  <Words>353</Words>
  <Application>Microsoft Macintosh PowerPoint</Application>
  <PresentationFormat>Widescreen</PresentationFormat>
  <Paragraphs>55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Tw Cen MT</vt:lpstr>
      <vt:lpstr>Tw Cen MT Condensed</vt:lpstr>
      <vt:lpstr>Wingdings 3</vt:lpstr>
      <vt:lpstr>Integral</vt:lpstr>
      <vt:lpstr>PowerPoint Presentation</vt:lpstr>
      <vt:lpstr>Executive Overview</vt:lpstr>
      <vt:lpstr>1. Competitive intel – Zillow Zestimate1</vt:lpstr>
      <vt:lpstr>2. Ames Assessor data2</vt:lpstr>
      <vt:lpstr>3. Modeling sale prices</vt:lpstr>
      <vt:lpstr>4. MLR Model 1: Continuous Variables Only</vt:lpstr>
      <vt:lpstr>5. MLR Model 2: Continuous + Dummies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Lucci</dc:creator>
  <cp:lastModifiedBy>Anthony Lucci</cp:lastModifiedBy>
  <cp:revision>20</cp:revision>
  <dcterms:created xsi:type="dcterms:W3CDTF">2019-12-24T15:20:44Z</dcterms:created>
  <dcterms:modified xsi:type="dcterms:W3CDTF">2020-01-17T14:29:58Z</dcterms:modified>
</cp:coreProperties>
</file>

<file path=docProps/thumbnail.jpeg>
</file>